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7" r:id="rId3"/>
    <p:sldId id="280" r:id="rId4"/>
    <p:sldId id="279" r:id="rId5"/>
    <p:sldId id="281" r:id="rId6"/>
    <p:sldId id="282" r:id="rId7"/>
    <p:sldId id="276" r:id="rId8"/>
    <p:sldId id="266" r:id="rId9"/>
    <p:sldId id="275" r:id="rId10"/>
    <p:sldId id="283" r:id="rId11"/>
    <p:sldId id="267" r:id="rId12"/>
    <p:sldId id="263" r:id="rId13"/>
    <p:sldId id="264" r:id="rId14"/>
    <p:sldId id="278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2C7C62C-6075-426B-B9CE-B65FA7FF71B9}">
          <p14:sldIdLst>
            <p14:sldId id="256"/>
            <p14:sldId id="277"/>
            <p14:sldId id="280"/>
            <p14:sldId id="279"/>
            <p14:sldId id="281"/>
            <p14:sldId id="282"/>
            <p14:sldId id="276"/>
            <p14:sldId id="266"/>
            <p14:sldId id="275"/>
            <p14:sldId id="270"/>
            <p14:sldId id="267"/>
            <p14:sldId id="263"/>
            <p14:sldId id="264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F3F0ED"/>
    <a:srgbClr val="E1DAD2"/>
    <a:srgbClr val="FEFEFE"/>
    <a:srgbClr val="C1C9CD"/>
    <a:srgbClr val="7C96A3"/>
    <a:srgbClr val="FFFFFF"/>
    <a:srgbClr val="003374"/>
    <a:srgbClr val="3A5896"/>
    <a:srgbClr val="3855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18" autoAdjust="0"/>
    <p:restoredTop sz="94660"/>
  </p:normalViewPr>
  <p:slideViewPr>
    <p:cSldViewPr snapToGrid="0">
      <p:cViewPr>
        <p:scale>
          <a:sx n="70" d="100"/>
          <a:sy n="70" d="100"/>
        </p:scale>
        <p:origin x="-281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 -во семей, где  часто готовят каши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средняя группа </c:v>
                </c:pt>
                <c:pt idx="1">
                  <c:v>1 класс</c:v>
                </c:pt>
                <c:pt idx="2">
                  <c:v>4 класс</c:v>
                </c:pt>
                <c:pt idx="3">
                  <c:v>7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0.78300000000000003</c:v>
                </c:pt>
                <c:pt idx="1">
                  <c:v>0.75000000000000078</c:v>
                </c:pt>
                <c:pt idx="2" formatCode="0.00%">
                  <c:v>0.81799999999999995</c:v>
                </c:pt>
                <c:pt idx="3">
                  <c:v>0.5</c:v>
                </c:pt>
                <c:pt idx="4" formatCode="0.00%">
                  <c:v>0.31300000000000033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средняя группа </c:v>
                </c:pt>
                <c:pt idx="1">
                  <c:v>1 класс</c:v>
                </c:pt>
                <c:pt idx="2">
                  <c:v>4 класс</c:v>
                </c:pt>
                <c:pt idx="3">
                  <c:v>7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средняя группа </c:v>
                </c:pt>
                <c:pt idx="1">
                  <c:v>1 класс</c:v>
                </c:pt>
                <c:pt idx="2">
                  <c:v>4 класс</c:v>
                </c:pt>
                <c:pt idx="3">
                  <c:v>7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52867840"/>
        <c:axId val="52869376"/>
        <c:axId val="0"/>
      </c:bar3DChart>
      <c:catAx>
        <c:axId val="52867840"/>
        <c:scaling>
          <c:orientation val="minMax"/>
        </c:scaling>
        <c:axPos val="b"/>
        <c:tickLblPos val="nextTo"/>
        <c:crossAx val="52869376"/>
        <c:crosses val="autoZero"/>
        <c:auto val="1"/>
        <c:lblAlgn val="ctr"/>
        <c:lblOffset val="100"/>
      </c:catAx>
      <c:valAx>
        <c:axId val="52869376"/>
        <c:scaling>
          <c:orientation val="minMax"/>
        </c:scaling>
        <c:axPos val="l"/>
        <c:majorGridlines/>
        <c:numFmt formatCode="0.00%" sourceLinked="1"/>
        <c:tickLblPos val="none"/>
        <c:crossAx val="52867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средняя группа</c:v>
                </c:pt>
                <c:pt idx="1">
                  <c:v>1 класс</c:v>
                </c:pt>
                <c:pt idx="2">
                  <c:v>4 класс</c:v>
                </c:pt>
                <c:pt idx="3">
                  <c:v>7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средняя группа</c:v>
                </c:pt>
                <c:pt idx="1">
                  <c:v>1 класс</c:v>
                </c:pt>
                <c:pt idx="2">
                  <c:v>4 класс</c:v>
                </c:pt>
                <c:pt idx="3">
                  <c:v>7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средняя группа</c:v>
                </c:pt>
                <c:pt idx="1">
                  <c:v>1 класс</c:v>
                </c:pt>
                <c:pt idx="2">
                  <c:v>4 класс</c:v>
                </c:pt>
                <c:pt idx="3">
                  <c:v>7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31799680"/>
        <c:axId val="131826048"/>
        <c:axId val="0"/>
      </c:bar3DChart>
      <c:catAx>
        <c:axId val="131799680"/>
        <c:scaling>
          <c:orientation val="minMax"/>
        </c:scaling>
        <c:axPos val="b"/>
        <c:tickLblPos val="nextTo"/>
        <c:crossAx val="131826048"/>
        <c:crosses val="autoZero"/>
        <c:auto val="1"/>
        <c:lblAlgn val="ctr"/>
        <c:lblOffset val="100"/>
      </c:catAx>
      <c:valAx>
        <c:axId val="131826048"/>
        <c:scaling>
          <c:orientation val="minMax"/>
        </c:scaling>
        <c:axPos val="l"/>
        <c:majorGridlines/>
        <c:numFmt formatCode="General" sourceLinked="1"/>
        <c:tickLblPos val="nextTo"/>
        <c:crossAx val="131799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view3D>
      <c:rAngAx val="1"/>
    </c:view3D>
    <c:plotArea>
      <c:layout>
        <c:manualLayout>
          <c:layoutTarget val="inner"/>
          <c:xMode val="edge"/>
          <c:yMode val="edge"/>
          <c:x val="0.11778475231147167"/>
          <c:y val="3.5443444318152682E-2"/>
          <c:w val="0.83462353389305965"/>
          <c:h val="0.633142257697863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"Дружба"</c:v>
                </c:pt>
                <c:pt idx="1">
                  <c:v>манная</c:v>
                </c:pt>
                <c:pt idx="2">
                  <c:v>рисовая</c:v>
                </c:pt>
                <c:pt idx="3">
                  <c:v>гречневая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"Дружба"</c:v>
                </c:pt>
                <c:pt idx="1">
                  <c:v>манная</c:v>
                </c:pt>
                <c:pt idx="2">
                  <c:v>рисовая</c:v>
                </c:pt>
                <c:pt idx="3">
                  <c:v>гречневая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"Дружба"</c:v>
                </c:pt>
                <c:pt idx="1">
                  <c:v>манная</c:v>
                </c:pt>
                <c:pt idx="2">
                  <c:v>рисовая</c:v>
                </c:pt>
                <c:pt idx="3">
                  <c:v>гречневая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31915136"/>
        <c:axId val="132523136"/>
        <c:axId val="0"/>
      </c:bar3DChart>
      <c:catAx>
        <c:axId val="131915136"/>
        <c:scaling>
          <c:orientation val="minMax"/>
        </c:scaling>
        <c:axPos val="b"/>
        <c:tickLblPos val="nextTo"/>
        <c:crossAx val="132523136"/>
        <c:crosses val="autoZero"/>
        <c:auto val="1"/>
        <c:lblAlgn val="ctr"/>
        <c:lblOffset val="100"/>
      </c:catAx>
      <c:valAx>
        <c:axId val="132523136"/>
        <c:scaling>
          <c:orientation val="minMax"/>
        </c:scaling>
        <c:axPos val="l"/>
        <c:majorGridlines/>
        <c:numFmt formatCode="General" sourceLinked="1"/>
        <c:tickLblPos val="nextTo"/>
        <c:crossAx val="131915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0749" y="552451"/>
            <a:ext cx="6727619" cy="47439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Липковская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№2»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 Киреевский район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проведении областной просветительской акции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«Питайтесь правильно </a:t>
            </a:r>
            <a:b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и будьте здоровы!»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8" y="163208"/>
            <a:ext cx="8280177" cy="77848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Участие в районном конкурсе  национальных традиций </a:t>
            </a:r>
            <a:br>
              <a:rPr lang="ru-RU" alt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«В единстве наша сила»</a:t>
            </a:r>
            <a: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2" y="1105469"/>
            <a:ext cx="1763432" cy="2351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6" y="1419837"/>
            <a:ext cx="2599412" cy="1949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483">
            <a:off x="5969963" y="1422215"/>
            <a:ext cx="2751758" cy="2063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User\Desktop\IMG_20181027_1613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509982" y="3988903"/>
            <a:ext cx="1924334" cy="2567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980994" y="3889612"/>
            <a:ext cx="2014039" cy="2620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3" descr="C:\Users\User\Desktop\конкурс\1 (1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603878" y="3916907"/>
            <a:ext cx="1944807" cy="259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63208"/>
            <a:ext cx="6991349" cy="8654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Тематические родительские собрания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«Основы ЗОЖ – в каждую семью!»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4586" y="1382609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Админ\Desktop\питание\Питайтесь правильно и будьте здоровы\Питайтесь правильно и будьте здоровы\DSCN76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4860" y="3286275"/>
            <a:ext cx="4240207" cy="318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62100" y="457200"/>
            <a:ext cx="7143750" cy="757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«Приятного аппетита»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\Desktop\питание\image (5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683" y="1416387"/>
            <a:ext cx="4017147" cy="2957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Админ\Desktop\питание\image (5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6508" y="3398293"/>
            <a:ext cx="4455454" cy="303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24106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1" y="163208"/>
            <a:ext cx="7029448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 «Я бы в повара пошел…!»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питание\IMG_9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9516" y="1342054"/>
            <a:ext cx="3235313" cy="215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Админ\Desktop\питание\IMG_94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6274" y="1452992"/>
            <a:ext cx="3610745" cy="240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Админ\Desktop\питание\IMG_94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2551" y="3851772"/>
            <a:ext cx="3741656" cy="249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Админ\Desktop\питание\IMG_94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2874" y="4028022"/>
            <a:ext cx="3886712" cy="25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7" y="163208"/>
            <a:ext cx="7519062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Освещение мероприятий в СМИ</a:t>
            </a:r>
            <a:endParaRPr lang="ru-RU" sz="2400" b="1" dirty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6113" y="1635286"/>
            <a:ext cx="8279523" cy="451985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14335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Питайтесь правильно и</a:t>
            </a:r>
            <a:br>
              <a:rPr lang="ru-RU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будите здоровы!</a:t>
            </a:r>
            <a:endParaRPr lang="ru-RU" b="1" dirty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1942885"/>
            <a:ext cx="3993210" cy="2998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Рисунок 4" descr="DSCI0261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71" y="2776764"/>
            <a:ext cx="4821429" cy="3364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44385"/>
            <a:ext cx="8030688" cy="1154806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«Здоровье - это драгоценность, и притом единственная,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ради которой действительно стоит не только не жалеть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времени, сил, трудов и всяких благ, но и пожертвовать 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 него частицей самой жизни, поскольку жизнь без 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него становится нестерпимой и унизительной».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Мишель де Монтень</a:t>
            </a:r>
            <a:r>
              <a:rPr lang="ru-RU" sz="1400" i="1" dirty="0" smtClean="0"/>
              <a:t> 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83140" y="1502365"/>
            <a:ext cx="7217444" cy="564906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algn="l">
              <a:lnSpc>
                <a:spcPct val="12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сконцентрировать внимание учащихся  и их родителей на ценностях здоровья и долголетия;</a:t>
            </a:r>
          </a:p>
          <a:p>
            <a:pPr algn="l">
              <a:lnSpc>
                <a:spcPct val="12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помочь учащимся задуматься о необходимости быть здоровыми, приобщения к здоровому образу жизни;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работать над формированием устойчивых навыков здорового образа жизни, гигиены питания, принципах безопасного и качественного питания;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воспитывать ответственное отношение учащихся к своему здоровью.</a:t>
            </a:r>
          </a:p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l">
              <a:lnSpc>
                <a:spcPct val="12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Сложилась устойчивая тенденция к ухудшению здоровья населения, увеличению хронических заболеваний, росту количества людей с отклонениями в физическом и психическом развитии, в первую очередь детей и подростков. В условиях неустойчивого развития экономики проблема здорового образа жизни населения приобретает социальную значимость.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Особенно велика роль питания в детском возрасте, когда формируется пищевой стереотип, закладываются типологические особенности взрослого человека. Питание в школе - это средство воспитания, социальный институт для ребенка, дополнительная возможность привития детям культуры питания во время приема пищи.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целевые группы: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воспитанники детских  садов  «Солнышко»,  «Ласточка»,  обучающиеся школы,  родители.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33014" y="450376"/>
            <a:ext cx="7124132" cy="136477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960000"/>
                </a:solidFill>
                <a:latin typeface="Times New Roman"/>
                <a:ea typeface="Calibri"/>
                <a:cs typeface="Times New Roman"/>
              </a:rPr>
              <a:t>Результаты анкетирования  среди  воспитанников </a:t>
            </a:r>
          </a:p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960000"/>
                </a:solidFill>
                <a:latin typeface="Times New Roman"/>
                <a:ea typeface="Calibri"/>
                <a:cs typeface="Times New Roman"/>
              </a:rPr>
              <a:t>д/с «Ласточка», «Колокольчик» и обучающихся школы.</a:t>
            </a:r>
          </a:p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960000"/>
                </a:solidFill>
                <a:latin typeface="Times New Roman"/>
                <a:ea typeface="Calibri"/>
                <a:cs typeface="Times New Roman"/>
              </a:rPr>
              <a:t>«Часто </a:t>
            </a:r>
            <a:r>
              <a:rPr lang="ru-RU" sz="4000" b="1" dirty="0">
                <a:solidFill>
                  <a:srgbClr val="960000"/>
                </a:solidFill>
                <a:latin typeface="Times New Roman"/>
                <a:ea typeface="Calibri"/>
                <a:cs typeface="Times New Roman"/>
              </a:rPr>
              <a:t>ли дома готовят кашу</a:t>
            </a:r>
            <a:r>
              <a:rPr lang="ru-RU" sz="4000" b="1" dirty="0" smtClean="0">
                <a:solidFill>
                  <a:srgbClr val="960000"/>
                </a:solidFill>
                <a:latin typeface="Times New Roman"/>
                <a:ea typeface="Calibri"/>
                <a:cs typeface="Times New Roman"/>
              </a:rPr>
              <a:t>?»</a:t>
            </a:r>
            <a:endParaRPr lang="ru-RU" sz="4000" dirty="0">
              <a:solidFill>
                <a:srgbClr val="960000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398325763"/>
              </p:ext>
            </p:extLst>
          </p:nvPr>
        </p:nvGraphicFramePr>
        <p:xfrm>
          <a:off x="1856096" y="1869743"/>
          <a:ext cx="6359856" cy="454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4219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56647" y="327546"/>
            <a:ext cx="7496034" cy="14466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960000"/>
                </a:solidFill>
                <a:latin typeface="Times New Roman"/>
                <a:ea typeface="Calibri"/>
                <a:cs typeface="Times New Roman"/>
              </a:rPr>
              <a:t>Результаты анкетирования  среди  воспитанников </a:t>
            </a:r>
          </a:p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960000"/>
                </a:solidFill>
                <a:latin typeface="Times New Roman"/>
                <a:ea typeface="Calibri"/>
                <a:cs typeface="Times New Roman"/>
              </a:rPr>
              <a:t>д/с «Ласточка», «Колокольчик» и обучающихся школы.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1757045" algn="l"/>
              </a:tabLst>
            </a:pPr>
            <a:r>
              <a:rPr lang="ru-RU" sz="2800" b="1" dirty="0" smtClean="0">
                <a:solidFill>
                  <a:srgbClr val="960000"/>
                </a:solidFill>
                <a:latin typeface="Times New Roman"/>
                <a:ea typeface="Times New Roman"/>
                <a:cs typeface="Times New Roman"/>
              </a:rPr>
              <a:t>«Часто </a:t>
            </a:r>
            <a:r>
              <a:rPr lang="ru-RU" sz="2800" b="1" dirty="0">
                <a:solidFill>
                  <a:srgbClr val="960000"/>
                </a:solidFill>
                <a:latin typeface="Times New Roman"/>
                <a:ea typeface="Times New Roman"/>
                <a:cs typeface="Times New Roman"/>
              </a:rPr>
              <a:t>ли вы едите </a:t>
            </a:r>
            <a:r>
              <a:rPr lang="ru-RU" sz="2800" b="1" dirty="0" smtClean="0">
                <a:solidFill>
                  <a:srgbClr val="960000"/>
                </a:solidFill>
                <a:latin typeface="Times New Roman"/>
                <a:ea typeface="Times New Roman"/>
                <a:cs typeface="Times New Roman"/>
              </a:rPr>
              <a:t>кашу</a:t>
            </a:r>
            <a:r>
              <a:rPr lang="en-US" b="1" dirty="0" smtClean="0">
                <a:solidFill>
                  <a:srgbClr val="960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lang="ru-RU" b="1" dirty="0" smtClean="0">
                <a:solidFill>
                  <a:srgbClr val="96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800" dirty="0">
              <a:solidFill>
                <a:srgbClr val="96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597796184"/>
              </p:ext>
            </p:extLst>
          </p:nvPr>
        </p:nvGraphicFramePr>
        <p:xfrm>
          <a:off x="1624083" y="1910687"/>
          <a:ext cx="6974007" cy="397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55215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501253" y="368490"/>
            <a:ext cx="6782937" cy="6141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960000"/>
                </a:solidFill>
                <a:latin typeface="Times New Roman"/>
                <a:ea typeface="Times New Roman"/>
              </a:rPr>
              <a:t>Наиболее любимые  </a:t>
            </a:r>
            <a:r>
              <a:rPr lang="ru-RU" sz="2000" b="1" dirty="0">
                <a:solidFill>
                  <a:srgbClr val="960000"/>
                </a:solidFill>
                <a:latin typeface="Times New Roman"/>
                <a:ea typeface="Times New Roman"/>
              </a:rPr>
              <a:t>каши</a:t>
            </a:r>
            <a:endParaRPr lang="ru-RU" sz="2000" dirty="0">
              <a:solidFill>
                <a:srgbClr val="96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104187463"/>
              </p:ext>
            </p:extLst>
          </p:nvPr>
        </p:nvGraphicFramePr>
        <p:xfrm>
          <a:off x="4283968" y="2924944"/>
          <a:ext cx="45365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DSCI0229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3" y="1173707"/>
            <a:ext cx="3007993" cy="2505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I0246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084289"/>
            <a:ext cx="3406991" cy="2248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E:\фото\фото школа\DSCI02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47" y="1201003"/>
            <a:ext cx="3137593" cy="2353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2668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2071" y="450376"/>
            <a:ext cx="7123277" cy="57265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Исходя из результатов анкетирования, было выявлено: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ребята, которые дома не едят кашу, в школе тоже отказываются от неё,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которые едят кашу дома иногда, в школе тоже выборочно относятся к этому блюду,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ребята, которые дома часто едят кашу, в школе с желанием употребляют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кашу  всех видов.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2003-01-05_0912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91" y="3166281"/>
            <a:ext cx="2030934" cy="1580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perlovka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92" y="3205635"/>
            <a:ext cx="1951881" cy="1576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53" y="5227087"/>
            <a:ext cx="2059124" cy="1544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73" y="5239798"/>
            <a:ext cx="2109614" cy="1518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08" y="3252865"/>
            <a:ext cx="2015304" cy="159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1" y="285750"/>
            <a:ext cx="7105648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оспитание   культуры питания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Desktop\питание\Питайтесь правильно и будьте здоровы\Питайтесь правильно и будьте здоровы\DSCN7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7013" y="1472540"/>
            <a:ext cx="3823264" cy="2867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Админ\Desktop\питание\Питайтесь правильно и будьте здоровы\Питайтесь правильно и будьте здоровы\DSCN7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7975" y="3300638"/>
            <a:ext cx="4351915" cy="3263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549" y="163208"/>
            <a:ext cx="6986799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 – залог крепкого здоровья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питание\Питайтесь правильно и будьте здоровы\Питайтесь правильно и будьте здоровы\DSCN75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226" y="1478570"/>
            <a:ext cx="4270151" cy="3202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Админ\Desktop\питание\Питайтесь правильно и будьте здоровы\Питайтесь правильно и будьте здоровы\DSCN75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8352" y="3298022"/>
            <a:ext cx="4173433" cy="3130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60" y="327546"/>
            <a:ext cx="7588155" cy="834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 ЗОЖ  во внеурочной деятельности.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2-го класса в гостях у воспитанников д/с «Колокольчик»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«Все овощи и фрукты в гости к вам!»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питание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4328" y="3835021"/>
            <a:ext cx="3745820" cy="2809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5761" y="1181570"/>
            <a:ext cx="3574328" cy="2680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Админ\Desktop\питание\image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8858" y="1520283"/>
            <a:ext cx="3541241" cy="2655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Админ\Desktop\питание\Копия P10303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98235" y="4426449"/>
            <a:ext cx="2632469" cy="1974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</TotalTime>
  <Words>278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Муниципальное казенное общеобразовательное учреждение «Липковская средняя общеобразовательная школа №2»   мо Киреевский район    Отчет  о проведении областной просветительской акции   «Питайтесь правильно  и будьте здоровы!» </vt:lpstr>
      <vt:lpstr>«Здоровье - это драгоценность, и притом единственная,  ради которой действительно стоит не только не жалеть  времени, сил, трудов и всяких благ, но и пожертвовать  ради него частицей самой жизни, поскольку жизнь без  него становится нестерпимой и унизительной». Мишель де Монтень </vt:lpstr>
      <vt:lpstr>Слайд 3</vt:lpstr>
      <vt:lpstr>Слайд 4</vt:lpstr>
      <vt:lpstr>Слайд 5</vt:lpstr>
      <vt:lpstr>Слайд 6</vt:lpstr>
      <vt:lpstr>  Воспитание   культуры питания</vt:lpstr>
      <vt:lpstr>Правильное питание – залог крепкого здоровья</vt:lpstr>
      <vt:lpstr>Формирование  ЗОЖ  во внеурочной деятельности. Учащиеся 2-го класса в гостях у воспитанников д/с «Колокольчик» «Все овощи и фрукты в гости к вам!» </vt:lpstr>
      <vt:lpstr>Участие в районном конкурсе  национальных традиций  «В единстве наша сила» </vt:lpstr>
      <vt:lpstr>Тематические родительские собрания  «Основы ЗОЖ – в каждую семью!»</vt:lpstr>
      <vt:lpstr>      </vt:lpstr>
      <vt:lpstr>Акция  «Я бы в повара пошел…!»</vt:lpstr>
      <vt:lpstr>Освещение мероприятий в СМИ</vt:lpstr>
      <vt:lpstr>Питайтесь правильно и  будите здоровы!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201</cp:revision>
  <dcterms:created xsi:type="dcterms:W3CDTF">2016-11-18T14:12:19Z</dcterms:created>
  <dcterms:modified xsi:type="dcterms:W3CDTF">2020-03-25T08:31:51Z</dcterms:modified>
</cp:coreProperties>
</file>