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90" r:id="rId3"/>
    <p:sldId id="258" r:id="rId4"/>
    <p:sldId id="312" r:id="rId5"/>
    <p:sldId id="271" r:id="rId6"/>
    <p:sldId id="262" r:id="rId7"/>
    <p:sldId id="318" r:id="rId8"/>
    <p:sldId id="319" r:id="rId9"/>
    <p:sldId id="284" r:id="rId10"/>
    <p:sldId id="321" r:id="rId11"/>
    <p:sldId id="322" r:id="rId12"/>
    <p:sldId id="33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20" r:id="rId23"/>
    <p:sldId id="295" r:id="rId24"/>
    <p:sldId id="288" r:id="rId2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A0000"/>
    <a:srgbClr val="6B6B6B"/>
    <a:srgbClr val="97B953"/>
    <a:srgbClr val="9F092D"/>
    <a:srgbClr val="F9AD6F"/>
    <a:srgbClr val="4D4D4D"/>
    <a:srgbClr val="52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howGuides="1">
      <p:cViewPr varScale="1">
        <p:scale>
          <a:sx n="91" d="100"/>
          <a:sy n="91" d="100"/>
        </p:scale>
        <p:origin x="-228" y="-96"/>
      </p:cViewPr>
      <p:guideLst>
        <p:guide orient="horz" pos="1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FB6166E3-A575-48F3-B482-2359514F61E2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10665B0C-4BBD-48DE-B2D9-60F968565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87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02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7963" y="723900"/>
            <a:ext cx="6435725" cy="36195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16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63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63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5B0C-4BBD-48DE-B2D9-60F968565F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7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23B1F3-EA2F-4977-A203-76520683ACE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7C58F7-2174-4BE3-899B-110F13C2A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3003798"/>
            <a:ext cx="6747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ВСЕРОССИЙСКОЕ</a:t>
            </a:r>
            <a:r>
              <a:rPr lang="ru-RU" sz="2800" b="1" dirty="0">
                <a:solidFill>
                  <a:srgbClr val="9A0000"/>
                </a:solidFill>
                <a:latin typeface="Arial Narrow" pitchFamily="34" charset="0"/>
              </a:rPr>
              <a:t> </a:t>
            </a:r>
            <a:endParaRPr lang="ru-RU" sz="28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ВОЕННО-ПАТРИОТИЧЕСКОЕ ДВИЖЕНИЕ «ЮНАРМИЯ»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95486"/>
            <a:ext cx="6740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9A0000"/>
              </a:solidFill>
            </a:endParaRPr>
          </a:p>
          <a:p>
            <a:pPr algn="ctr"/>
            <a:r>
              <a:rPr lang="ru-RU" b="1" dirty="0" smtClean="0">
                <a:solidFill>
                  <a:srgbClr val="9A0000"/>
                </a:solidFill>
              </a:rPr>
              <a:t>МИНИСТЕРСТВО </a:t>
            </a:r>
            <a:r>
              <a:rPr lang="ru-RU" b="1" dirty="0" smtClean="0">
                <a:solidFill>
                  <a:srgbClr val="9A0000"/>
                </a:solidFill>
              </a:rPr>
              <a:t>ОБОРОНЫ РОССИЙСКОЙ ФЕДЕРАЦИИ</a:t>
            </a:r>
            <a:endParaRPr lang="ru-RU" b="1" dirty="0">
              <a:solidFill>
                <a:srgbClr val="9A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411080">
            <a:off x="627283" y="2210940"/>
            <a:ext cx="3370090" cy="6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51920" y="734382"/>
            <a:ext cx="491214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9A0000"/>
                </a:solidFill>
                <a:latin typeface="Arial Narrow" pitchFamily="34" charset="0"/>
              </a:rPr>
              <a:t>      </a:t>
            </a:r>
            <a:endParaRPr lang="ru-RU" sz="1600" b="1" i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just"/>
            <a:endParaRPr lang="ru-RU" sz="1600" b="1" i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Arial Narrow" pitchFamily="34" charset="0"/>
              </a:rPr>
              <a:t>«</a:t>
            </a:r>
            <a:r>
              <a:rPr lang="ru-RU" sz="1600" b="1" i="1" dirty="0" smtClean="0">
                <a:solidFill>
                  <a:srgbClr val="FF0000"/>
                </a:solidFill>
                <a:latin typeface="Arial Narrow" pitchFamily="34" charset="0"/>
              </a:rPr>
              <a:t>У нас нет и не может быть никакой другой объединяющей идеи, кроме патриотизма»</a:t>
            </a:r>
          </a:p>
          <a:p>
            <a:pPr algn="ctr"/>
            <a:endParaRPr lang="ru-RU" sz="12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r"/>
            <a:r>
              <a:rPr lang="ru-RU" sz="1600" b="1" i="1" dirty="0" smtClean="0">
                <a:solidFill>
                  <a:srgbClr val="FF0000"/>
                </a:solidFill>
                <a:latin typeface="Arial Narrow" pitchFamily="34" charset="0"/>
              </a:rPr>
              <a:t>Президент Российской Федерации </a:t>
            </a:r>
          </a:p>
          <a:p>
            <a:pPr algn="r"/>
            <a:r>
              <a:rPr lang="ru-RU" sz="1600" b="1" i="1" dirty="0" err="1" smtClean="0">
                <a:solidFill>
                  <a:srgbClr val="FF0000"/>
                </a:solidFill>
                <a:latin typeface="Arial Narrow" pitchFamily="34" charset="0"/>
              </a:rPr>
              <a:t>В.В.Путин</a:t>
            </a:r>
            <a:endParaRPr lang="ru-RU" sz="16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ru-RU" sz="1400" b="1" i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3" name="Изображение 2" descr="image-14-02-16-11-51-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771550"/>
            <a:ext cx="214476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8209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 descr="image1"/>
          <p:cNvPicPr>
            <a:picLocks noChangeAspect="1" noChangeArrowheads="1"/>
          </p:cNvPicPr>
          <p:nvPr/>
        </p:nvPicPr>
        <p:blipFill>
          <a:blip r:embed="rId2" cstate="print"/>
          <a:srcRect t="4082"/>
          <a:stretch>
            <a:fillRect/>
          </a:stretch>
        </p:blipFill>
        <p:spPr bwMode="auto">
          <a:xfrm rot="16200000">
            <a:off x="-381574" y="1044605"/>
            <a:ext cx="4731989" cy="31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707904" y="843558"/>
            <a:ext cx="5079355" cy="35871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13902">
            <a:off x="5203784" y="1147880"/>
            <a:ext cx="4281051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6" name="Picture 2" descr="image3"/>
          <p:cNvPicPr>
            <a:picLocks noChangeAspect="1" noChangeArrowheads="1"/>
          </p:cNvPicPr>
          <p:nvPr/>
        </p:nvPicPr>
        <p:blipFill>
          <a:blip r:embed="rId3" cstate="print"/>
          <a:srcRect l="5665" r="16983"/>
          <a:stretch>
            <a:fillRect/>
          </a:stretch>
        </p:blipFill>
        <p:spPr bwMode="auto">
          <a:xfrm rot="16040601">
            <a:off x="-250599" y="1153173"/>
            <a:ext cx="4521732" cy="2878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7" name="Picture 3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71481" y="1231909"/>
            <a:ext cx="4249985" cy="2897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53234">
            <a:off x="573481" y="446230"/>
            <a:ext cx="3355174" cy="2473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635" name="Picture 3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51640">
            <a:off x="4890131" y="1312427"/>
            <a:ext cx="3988534" cy="2671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636" name="Picture 4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571750"/>
            <a:ext cx="3672408" cy="2327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521644">
            <a:off x="312478" y="371824"/>
            <a:ext cx="3890136" cy="2873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1" name="Picture 1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15410">
            <a:off x="4434139" y="316982"/>
            <a:ext cx="4490399" cy="3275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3" descr="DSCN641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2623220"/>
            <a:ext cx="3528391" cy="2520280"/>
          </a:xfrm>
        </p:spPr>
      </p:pic>
      <p:pic>
        <p:nvPicPr>
          <p:cNvPr id="5" name="Рисунок 4" descr="DSCN64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730538"/>
            <a:ext cx="3384376" cy="2412962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2546"/>
            <a:ext cx="8183880" cy="7886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Встреча с родственниками Агеева Г.Д.</a:t>
            </a:r>
            <a:endParaRPr lang="ru-RU" sz="2800" dirty="0"/>
          </a:p>
        </p:txBody>
      </p:sp>
      <p:pic>
        <p:nvPicPr>
          <p:cNvPr id="4" name="Содержимое 3" descr="DSCN6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528019"/>
            <a:ext cx="3322671" cy="2492003"/>
          </a:xfrm>
        </p:spPr>
      </p:pic>
      <p:pic>
        <p:nvPicPr>
          <p:cNvPr id="5" name="Рисунок 4" descr="DSCN6401.JPG"/>
          <p:cNvPicPr>
            <a:picLocks noChangeAspect="1"/>
          </p:cNvPicPr>
          <p:nvPr/>
        </p:nvPicPr>
        <p:blipFill>
          <a:blip r:embed="rId3" cstate="print"/>
          <a:srcRect t="17021"/>
          <a:stretch>
            <a:fillRect/>
          </a:stretch>
        </p:blipFill>
        <p:spPr>
          <a:xfrm>
            <a:off x="395536" y="699542"/>
            <a:ext cx="3384376" cy="2106234"/>
          </a:xfrm>
          <a:prstGeom prst="rect">
            <a:avLst/>
          </a:prstGeom>
        </p:spPr>
      </p:pic>
      <p:pic>
        <p:nvPicPr>
          <p:cNvPr id="7" name="Рисунок 6" descr="DSCN6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879562"/>
            <a:ext cx="4752528" cy="356439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1136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Посвящение в ряды Юнармейцев</a:t>
            </a:r>
            <a:endParaRPr lang="ru-RU" dirty="0"/>
          </a:p>
        </p:txBody>
      </p:sp>
      <p:pic>
        <p:nvPicPr>
          <p:cNvPr id="4" name="Содержимое 3" descr="i (12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479" t="36691" r="17445"/>
          <a:stretch>
            <a:fillRect/>
          </a:stretch>
        </p:blipFill>
        <p:spPr>
          <a:xfrm>
            <a:off x="539552" y="915566"/>
            <a:ext cx="4984452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 (10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843558"/>
            <a:ext cx="5040560" cy="3780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 (18).jfif"/>
          <p:cNvPicPr>
            <a:picLocks noChangeAspect="1"/>
          </p:cNvPicPr>
          <p:nvPr/>
        </p:nvPicPr>
        <p:blipFill>
          <a:blip r:embed="rId4" cstate="print"/>
          <a:srcRect t="13742"/>
          <a:stretch>
            <a:fillRect/>
          </a:stretch>
        </p:blipFill>
        <p:spPr>
          <a:xfrm>
            <a:off x="1763688" y="771550"/>
            <a:ext cx="6121867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640" y="-20538"/>
            <a:ext cx="8183880" cy="788670"/>
          </a:xfrm>
        </p:spPr>
        <p:txBody>
          <a:bodyPr/>
          <a:lstStyle/>
          <a:p>
            <a:r>
              <a:rPr lang="ru-RU" dirty="0" smtClean="0"/>
              <a:t>Заседание круглого стола</a:t>
            </a:r>
            <a:endParaRPr lang="ru-RU" dirty="0"/>
          </a:p>
        </p:txBody>
      </p:sp>
      <p:pic>
        <p:nvPicPr>
          <p:cNvPr id="5" name="Рисунок 4" descr="i (5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71550"/>
            <a:ext cx="4536504" cy="3402378"/>
          </a:xfrm>
          <a:prstGeom prst="rect">
            <a:avLst/>
          </a:prstGeom>
        </p:spPr>
      </p:pic>
      <p:pic>
        <p:nvPicPr>
          <p:cNvPr id="4" name="Содержимое 3" descr="i (3).jf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707654"/>
            <a:ext cx="3898735" cy="2924051"/>
          </a:xfr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памяти событиям Беслана</a:t>
            </a:r>
            <a:endParaRPr lang="ru-RU" dirty="0"/>
          </a:p>
        </p:txBody>
      </p:sp>
      <p:pic>
        <p:nvPicPr>
          <p:cNvPr id="4" name="Содержимое 3" descr="i (6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27449">
            <a:off x="211713" y="1210332"/>
            <a:ext cx="4536504" cy="3402378"/>
          </a:xfrm>
        </p:spPr>
      </p:pic>
      <p:pic>
        <p:nvPicPr>
          <p:cNvPr id="5" name="Рисунок 4" descr="i (2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9696">
            <a:off x="4718034" y="1292583"/>
            <a:ext cx="4294536" cy="3220902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4928"/>
            <a:ext cx="8183880" cy="78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 мая и перезахоронение останков Советских солдат</a:t>
            </a:r>
            <a:endParaRPr lang="ru-RU" dirty="0"/>
          </a:p>
        </p:txBody>
      </p:sp>
      <p:pic>
        <p:nvPicPr>
          <p:cNvPr id="5" name="Рисунок 4" descr="i (8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31590"/>
            <a:ext cx="6120680" cy="3672408"/>
          </a:xfrm>
          <a:prstGeom prst="rect">
            <a:avLst/>
          </a:prstGeom>
        </p:spPr>
      </p:pic>
      <p:pic>
        <p:nvPicPr>
          <p:cNvPr id="61442" name="Picture 2" descr="https://i.mycdn.me/i?r=AyH4iRPQ2q0otWIFepML2LxR6wzqtzUM7zjjeWWo9n-V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31590"/>
            <a:ext cx="4896544" cy="3672409"/>
          </a:xfrm>
          <a:prstGeom prst="rect">
            <a:avLst/>
          </a:prstGeom>
          <a:noFill/>
        </p:spPr>
      </p:pic>
      <p:pic>
        <p:nvPicPr>
          <p:cNvPr id="8" name="Рисунок 7" descr="i (7)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131590"/>
            <a:ext cx="6431721" cy="374441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183880" cy="788670"/>
          </a:xfrm>
        </p:spPr>
        <p:txBody>
          <a:bodyPr/>
          <a:lstStyle/>
          <a:p>
            <a:pPr algn="ctr"/>
            <a:r>
              <a:rPr lang="ru-RU" dirty="0" smtClean="0"/>
              <a:t>День неизвестного солдата</a:t>
            </a:r>
            <a:endParaRPr lang="ru-RU" dirty="0"/>
          </a:p>
        </p:txBody>
      </p:sp>
      <p:pic>
        <p:nvPicPr>
          <p:cNvPr id="4" name="Содержимое 3" descr="DSCN6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15566"/>
            <a:ext cx="470452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N6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915566"/>
            <a:ext cx="4869160" cy="365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8229600" cy="5604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A0000"/>
                </a:solidFill>
                <a:latin typeface="Arial Narrow" pitchFamily="34" charset="0"/>
              </a:rPr>
              <a:t>НОРМАТИВНЫЕ ПРАВОВЫЕ АКТЫ</a:t>
            </a:r>
            <a:endParaRPr lang="ru-RU" sz="28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635646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Указ Президента Российской Федерации </a:t>
            </a:r>
          </a:p>
          <a:p>
            <a:pPr algn="ctr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от 29 октября 2015 г. «О создании Общероссийской общественно-государственной детско-юношеской организации </a:t>
            </a:r>
          </a:p>
          <a:p>
            <a:pPr algn="ctr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«Российское движение школьников»</a:t>
            </a:r>
            <a:endParaRPr lang="ru-RU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34" name="Picture 3" descr="C:\Documents and Settings\user\Мои документы\Олег\Дизайн\ГЕРАЛЬДИКА\Звезда разная\zvezd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1760" y="2813914"/>
            <a:ext cx="297554" cy="321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Изображение 2" descr="Putin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915566"/>
            <a:ext cx="2592288" cy="3760643"/>
          </a:xfrm>
          <a:prstGeom prst="rect">
            <a:avLst/>
          </a:prstGeom>
        </p:spPr>
      </p:pic>
      <p:pic>
        <p:nvPicPr>
          <p:cNvPr id="11" name="Изображение 10" descr="image-14-02-16-11-51-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6136" y="3219822"/>
            <a:ext cx="1259632" cy="14801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97527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64554"/>
            <a:ext cx="8183880" cy="788670"/>
          </a:xfrm>
        </p:spPr>
        <p:txBody>
          <a:bodyPr/>
          <a:lstStyle/>
          <a:p>
            <a:pPr algn="ctr"/>
            <a:r>
              <a:rPr lang="ru-RU" dirty="0" smtClean="0"/>
              <a:t>День героя России</a:t>
            </a:r>
            <a:endParaRPr lang="ru-RU" dirty="0"/>
          </a:p>
        </p:txBody>
      </p:sp>
      <p:pic>
        <p:nvPicPr>
          <p:cNvPr id="4" name="Содержимое 3" descr="DSCN6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15566"/>
            <a:ext cx="4968552" cy="3726414"/>
          </a:xfrm>
        </p:spPr>
      </p:pic>
      <p:pic>
        <p:nvPicPr>
          <p:cNvPr id="5" name="Рисунок 4" descr="DSCN6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627534"/>
            <a:ext cx="5589240" cy="419193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36"/>
            <a:ext cx="8183880" cy="78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Распространение листовок «Дорога памяти»</a:t>
            </a:r>
            <a:endParaRPr lang="ru-RU" dirty="0"/>
          </a:p>
        </p:txBody>
      </p:sp>
      <p:pic>
        <p:nvPicPr>
          <p:cNvPr id="4" name="Содержимое 3" descr="IMG_20200207_103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344439"/>
            <a:ext cx="2162621" cy="2883495"/>
          </a:xfrm>
        </p:spPr>
      </p:pic>
      <p:pic>
        <p:nvPicPr>
          <p:cNvPr id="5" name="Рисунок 4" descr="IMG_20200207_104551.jpg"/>
          <p:cNvPicPr>
            <a:picLocks noChangeAspect="1"/>
          </p:cNvPicPr>
          <p:nvPr/>
        </p:nvPicPr>
        <p:blipFill>
          <a:blip r:embed="rId3" cstate="print"/>
          <a:srcRect t="10100"/>
          <a:stretch>
            <a:fillRect/>
          </a:stretch>
        </p:blipFill>
        <p:spPr>
          <a:xfrm>
            <a:off x="4716016" y="915566"/>
            <a:ext cx="2138853" cy="2563772"/>
          </a:xfrm>
          <a:prstGeom prst="rect">
            <a:avLst/>
          </a:prstGeom>
        </p:spPr>
      </p:pic>
      <p:pic>
        <p:nvPicPr>
          <p:cNvPr id="6" name="Рисунок 5" descr="IMG_20200207_105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9702"/>
            <a:ext cx="2088232" cy="2784309"/>
          </a:xfrm>
          <a:prstGeom prst="rect">
            <a:avLst/>
          </a:prstGeom>
        </p:spPr>
      </p:pic>
      <p:pic>
        <p:nvPicPr>
          <p:cNvPr id="7" name="Рисунок 6" descr="IMG_20200207_110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39822">
            <a:off x="5682656" y="2644667"/>
            <a:ext cx="3058639" cy="2293979"/>
          </a:xfrm>
          <a:prstGeom prst="rect">
            <a:avLst/>
          </a:prstGeom>
        </p:spPr>
      </p:pic>
      <p:pic>
        <p:nvPicPr>
          <p:cNvPr id="8" name="Изображение 9" descr="image-14-02-16-11-51-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64288" y="267494"/>
            <a:ext cx="1656184" cy="194615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https://img5.goodfon.ru/original/3500x1868/f/a0/den-zashchitnika-otechestva-23-fevralia-zvezda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7494"/>
            <a:ext cx="836495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3425" y="267494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A0000"/>
                </a:solidFill>
                <a:latin typeface="Arial Narrow" panose="020B0606020202030204" pitchFamily="34" charset="0"/>
              </a:rPr>
              <a:t>ГИМН </a:t>
            </a:r>
            <a:r>
              <a:rPr lang="ru-RU" sz="2400" b="1" dirty="0" smtClean="0">
                <a:solidFill>
                  <a:srgbClr val="9A0000"/>
                </a:solidFill>
                <a:latin typeface="Arial Narrow" panose="020B0606020202030204" pitchFamily="34" charset="0"/>
              </a:rPr>
              <a:t>ЮНАРМЕЙЦА</a:t>
            </a:r>
            <a:endParaRPr lang="ru-RU" sz="2400" b="1" dirty="0">
              <a:solidFill>
                <a:srgbClr val="9A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Изображение 6" descr="image-14-02-16-11-51-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368" y="-164554"/>
            <a:ext cx="1259632" cy="1480172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-2405648" y="2420606"/>
            <a:ext cx="5170318" cy="2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541873"/>
            <a:ext cx="820891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Полки идут стеной, красиво держат строй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гордо шелестят знамёна.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Комбат и рядовой, единою судьбой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связаны с тобой, друг мой.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Служить России суждено тебе и мне,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Служить России, удивительной стране,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солнце новое встаёт на небе синем.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Плечом к плечу идут российские войска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пусть военная дорога не легка,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будем верою и правдою служить России.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бесстрашии атак спасли мы русский флаг,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дом родной, и наши песни.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 коль придёт беда, собою мы тогда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Отчизну заслоним, друг мой.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Служить России суждено тебе и мне,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Служить России, удивительной стране,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солнце новое встаёт на небе синем.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Плечом к плечу идут российские войска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пусть военная дорога не легка,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будем верою и правдою служить России.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Полки идут стеной, красиво держат строй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вместе с нами вся Россия.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он, и ты, и я - армейская семья,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этим мы сильны, друг мой.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Служить России суждено тебе и мне,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Служить России, удивительной стране,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солнце новое встаёт на небе синем.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Плечом к плечу идут российские войска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пусть военная дорога не легка,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будем верою и правдою служить Росси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1043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1563638"/>
            <a:ext cx="681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3600" b="1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БУДУЩЕЕ РОССИИ!</a:t>
            </a:r>
            <a:endParaRPr lang="ru-RU" sz="3600" b="1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6" descr="image-14-02-16-11-51-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35896" y="2139702"/>
            <a:ext cx="2016224" cy="23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88628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3989338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6B6B6B"/>
                </a:solidFill>
              </a:rPr>
              <a:t> </a:t>
            </a: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Данная форма общественного объединения предполагает массовый характер. Общественное движение имеет своего лидера, общую систему ценностей, идеологию патриотизма, символику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4651" y="3363838"/>
            <a:ext cx="6032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ОРГАНИЗАЦИОННО-ПРАВОВАЯ ФОРМА – </a:t>
            </a:r>
          </a:p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«ОБЩЕСТВЕННОЕ ДВИЖЕНИЕ»</a:t>
            </a:r>
            <a:endParaRPr lang="ru-RU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39502"/>
            <a:ext cx="4759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ЦЕЛИ ЮНАРМЕЙСКОГО ДВИЖЕНИЯ</a:t>
            </a:r>
            <a:endParaRPr lang="ru-RU" sz="24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6" name="Picture 2" descr="http://t0.gstatic.com/images?q=tbn:ANd9GcSJvgJ9jp_OHupi2QUsDXcE_4698ID1hqCiIHwiFknZUsS0VcPb6g"/>
          <p:cNvPicPr>
            <a:picLocks noChangeAspect="1" noChangeArrowheads="1"/>
          </p:cNvPicPr>
          <p:nvPr/>
        </p:nvPicPr>
        <p:blipFill rotWithShape="1">
          <a:blip r:embed="rId2" cstate="print"/>
          <a:srcRect b="14422"/>
          <a:stretch/>
        </p:blipFill>
        <p:spPr bwMode="auto">
          <a:xfrm>
            <a:off x="104471" y="123478"/>
            <a:ext cx="2163273" cy="144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483768" y="1463899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объединение и координация деятельности молодежных  организаций военно-патриотической направленности</a:t>
            </a:r>
            <a:r>
              <a:rPr lang="ru-RU" sz="1600" dirty="0">
                <a:solidFill>
                  <a:srgbClr val="9A0000"/>
                </a:solidFill>
                <a:latin typeface="Arial Narrow" pitchFamily="34" charset="0"/>
              </a:rPr>
              <a:t> </a:t>
            </a:r>
            <a:endParaRPr lang="ru-RU" sz="1600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поддержка в молодежной среде государственных и общественных инициатив, направленных на укрепление обороноспособности Российской Федерации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0689" y="3075806"/>
            <a:ext cx="9129193" cy="1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83767" y="790858"/>
            <a:ext cx="619268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9A0000"/>
                </a:solidFill>
                <a:latin typeface="Arial Narrow" pitchFamily="34" charset="0"/>
              </a:rPr>
              <a:t>развитие и совершенствование системы военно-патриотического воспитания молодежи  </a:t>
            </a:r>
            <a:endParaRPr lang="ru-RU" sz="16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s and Settings\user\Рабочий стол\знам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6546" t="23724"/>
          <a:stretch/>
        </p:blipFill>
        <p:spPr bwMode="auto">
          <a:xfrm>
            <a:off x="110190" y="3363838"/>
            <a:ext cx="2157553" cy="167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1004" t="20234" r="1666"/>
          <a:stretch/>
        </p:blipFill>
        <p:spPr bwMode="auto">
          <a:xfrm>
            <a:off x="104470" y="1707654"/>
            <a:ext cx="2163274" cy="149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Изображение 14" descr="image-14-02-16-11-51-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368" y="3795886"/>
            <a:ext cx="1259632" cy="14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849407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494" y="982260"/>
            <a:ext cx="259933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ru-RU" sz="1700" dirty="0" smtClean="0">
                <a:solidFill>
                  <a:srgbClr val="9A0000"/>
                </a:solidFill>
                <a:latin typeface="Arial Narrow" pitchFamily="34" charset="0"/>
              </a:rPr>
              <a:t>Общественно-государственная организация «Добровольное общество содействия армии, авиации и флоту России»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76005" y="409462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Юридические лица:</a:t>
            </a:r>
            <a:endParaRPr 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6" name="Picture 4" descr="C:\Documents and Settings\Admin\Рабочий стол\ОБЩЕСТВЕННЫЙ СОВЕТ\ФОТО\SVT_8133.jpg"/>
          <p:cNvPicPr>
            <a:picLocks noChangeAspect="1" noChangeArrowheads="1"/>
          </p:cNvPicPr>
          <p:nvPr/>
        </p:nvPicPr>
        <p:blipFill>
          <a:blip r:embed="rId4" cstate="print"/>
          <a:srcRect l="19522"/>
          <a:stretch>
            <a:fillRect/>
          </a:stretch>
        </p:blipFill>
        <p:spPr bwMode="auto">
          <a:xfrm>
            <a:off x="2706626" y="3275633"/>
            <a:ext cx="1606194" cy="138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534696" y="2751243"/>
            <a:ext cx="2074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Физические лица:</a:t>
            </a:r>
            <a:endParaRPr 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26" name="Picture 4" descr="D: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6487" y="3280445"/>
            <a:ext cx="1729663" cy="13851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4680011" y="4708955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/>
                <a:cs typeface="Arial Narrow"/>
              </a:rPr>
              <a:t>В.В.Терешкова</a:t>
            </a:r>
            <a:endParaRPr lang="ru-RU" sz="1400" dirty="0">
              <a:latin typeface="Arial Narrow"/>
              <a:cs typeface="Arial Narrow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45071" y="4659982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9A0000"/>
                </a:solidFill>
                <a:latin typeface="Arial Narrow"/>
                <a:cs typeface="Arial Narrow"/>
              </a:rPr>
              <a:t>В.А.Востротин</a:t>
            </a:r>
            <a:endParaRPr lang="ru-RU" sz="1400" dirty="0">
              <a:latin typeface="Arial Narrow"/>
              <a:cs typeface="Arial Narrow"/>
            </a:endParaRPr>
          </a:p>
        </p:txBody>
      </p:sp>
      <p:pic>
        <p:nvPicPr>
          <p:cNvPr id="1026" name="Picture 2" descr="E:\chilingaro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336" y="3237043"/>
            <a:ext cx="1247656" cy="14719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4770" y="4694094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9A0000"/>
                </a:solidFill>
                <a:latin typeface="Arial Narrow"/>
                <a:cs typeface="Arial Narrow"/>
              </a:rPr>
              <a:t>А.Н.Чилингаров</a:t>
            </a:r>
            <a:endParaRPr lang="ru-RU" sz="1400" dirty="0">
              <a:latin typeface="Arial Narrow"/>
              <a:cs typeface="Arial Narrow"/>
            </a:endParaRPr>
          </a:p>
        </p:txBody>
      </p:sp>
      <p:pic>
        <p:nvPicPr>
          <p:cNvPr id="1027" name="Picture 3" descr="E:\Фото 2\Хоркина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915" y="3236605"/>
            <a:ext cx="1198625" cy="14521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696235" y="4712841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9A0000"/>
                </a:solidFill>
                <a:latin typeface="Arial Narrow"/>
                <a:cs typeface="Arial Narrow"/>
              </a:rPr>
              <a:t>С.В.Хоркина</a:t>
            </a:r>
            <a:endParaRPr lang="ru-RU" sz="1400" dirty="0">
              <a:latin typeface="Arial Narrow"/>
              <a:cs typeface="Arial Narrow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5498" y="79073"/>
            <a:ext cx="9144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717" tIns="44359" rIns="88717" bIns="44359" anchor="ctr"/>
          <a:lstStyle/>
          <a:p>
            <a:pPr algn="ctr"/>
            <a:r>
              <a:rPr lang="ru-RU" altLang="ru-RU" sz="2800" b="1" dirty="0" smtClean="0">
                <a:solidFill>
                  <a:srgbClr val="9A0000"/>
                </a:solidFill>
                <a:latin typeface="Arial Narrow"/>
                <a:cs typeface="Arial Narrow"/>
              </a:rPr>
              <a:t>УЧРЕДИТЕЛИ</a:t>
            </a:r>
            <a:endParaRPr lang="ru-RU" altLang="ru-RU" sz="2800" b="1" dirty="0">
              <a:solidFill>
                <a:srgbClr val="9A0000"/>
              </a:solidFill>
              <a:latin typeface="Arial Narrow"/>
              <a:cs typeface="Arial Narrow"/>
            </a:endParaRPr>
          </a:p>
        </p:txBody>
      </p:sp>
      <p:pic>
        <p:nvPicPr>
          <p:cNvPr id="33" name="Рисунок 10" descr="Безымянный-1.e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30538"/>
            <a:ext cx="115471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460431" y="179897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0559" y="1016824"/>
            <a:ext cx="1111899" cy="1667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6487" y="1042752"/>
            <a:ext cx="2573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Общероссийская общественная организация ветеранов Вооруженных Сил Российской Федерации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6587" y="982260"/>
            <a:ext cx="1344368" cy="16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6701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195486"/>
            <a:ext cx="7386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A0000"/>
                </a:solidFill>
                <a:latin typeface="Arial Narrow" pitchFamily="34" charset="0"/>
              </a:rPr>
              <a:t>СТРУКТУРА РУКОВОДЯЩИХ ОРГАНОВ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0784" y="1297670"/>
            <a:ext cx="5020851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Съезд – Всероссийский юнармейский слет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07854"/>
            <a:ext cx="3819204" cy="97210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Региональные штабы</a:t>
            </a:r>
          </a:p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(по месту дислокации штабов военных округов, флотов, объединений)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66596" y="3507854"/>
            <a:ext cx="3817872" cy="972109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9A0000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Местные отделения - юнармейские отряды </a:t>
            </a:r>
            <a:r>
              <a:rPr lang="ru-RU" sz="1400" b="1" dirty="0" smtClean="0">
                <a:solidFill>
                  <a:srgbClr val="9A0000"/>
                </a:solidFill>
                <a:latin typeface="Arial Narrow" pitchFamily="34" charset="0"/>
              </a:rPr>
              <a:t>(по месту дислокации соединений, воинских частей, военно-учебных заведений)</a:t>
            </a:r>
          </a:p>
          <a:p>
            <a:pPr algn="ctr"/>
            <a:endParaRPr lang="ru-RU" sz="1600" b="1" dirty="0" smtClean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4265316" y="3965557"/>
            <a:ext cx="591664" cy="162018"/>
          </a:xfrm>
          <a:prstGeom prst="leftRightArrow">
            <a:avLst/>
          </a:prstGeom>
          <a:solidFill>
            <a:schemeClr val="accent2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265316" y="2787774"/>
            <a:ext cx="591664" cy="648351"/>
          </a:xfrm>
          <a:prstGeom prst="downArrow">
            <a:avLst/>
          </a:prstGeom>
          <a:solidFill>
            <a:schemeClr val="accent2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43680" y="1707654"/>
            <a:ext cx="444344" cy="373130"/>
          </a:xfrm>
          <a:prstGeom prst="downArrow">
            <a:avLst/>
          </a:prstGeom>
          <a:solidFill>
            <a:schemeClr val="accent2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Documents and Settings\user\Мои документы\Олег\Дизайн\ФОТО ВСЕ\ПАТРИОТИКА\main11310611_f2fbf0f05441734ccadf72c03ad2f8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7518" y="2041712"/>
            <a:ext cx="1552194" cy="101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Documents and Settings\user\Мои документы\Олег\Дизайн\ФОТО ВСЕ\ПАТРИОТИКА\dsc04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44269" y="2067415"/>
            <a:ext cx="1458630" cy="100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user\Мои документы\Олег\Дизайн\ФОТО ВСЕ\ПАТРИОТИКА\Победа 2014\DSCF24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828" t="33719" r="15494"/>
          <a:stretch/>
        </p:blipFill>
        <p:spPr bwMode="auto">
          <a:xfrm>
            <a:off x="427518" y="920432"/>
            <a:ext cx="1552194" cy="100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3728" y="2155665"/>
            <a:ext cx="4968552" cy="58477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A0000"/>
                </a:solidFill>
                <a:latin typeface="Arial Narrow" pitchFamily="34" charset="0"/>
              </a:rPr>
              <a:t>Главный штаб Всероссийского военно-патриотического  движения «ЮНАРМИЯ»</a:t>
            </a:r>
          </a:p>
        </p:txBody>
      </p:sp>
      <p:pic>
        <p:nvPicPr>
          <p:cNvPr id="7173" name="Picture 5" descr="C:\Documents and Settings\user\Рабочий стол\вдв\svdv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976754"/>
            <a:ext cx="1456007" cy="101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404377" y="760198"/>
            <a:ext cx="2367546" cy="36933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A0000"/>
                </a:solidFill>
                <a:latin typeface="Arial Narrow" pitchFamily="34" charset="0"/>
              </a:rPr>
              <a:t>ЛИДЕР ДВИЖЕНИЯ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50420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5720"/>
          <a:stretch/>
        </p:blipFill>
        <p:spPr bwMode="auto">
          <a:xfrm>
            <a:off x="6732240" y="2787774"/>
            <a:ext cx="1728192" cy="1144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77" t="15996"/>
          <a:stretch/>
        </p:blipFill>
        <p:spPr bwMode="auto">
          <a:xfrm>
            <a:off x="2411760" y="796836"/>
            <a:ext cx="1981074" cy="119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4744"/>
          <a:stretch/>
        </p:blipFill>
        <p:spPr bwMode="auto">
          <a:xfrm>
            <a:off x="2987824" y="2787774"/>
            <a:ext cx="1584176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2967" y="4004627"/>
            <a:ext cx="2598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детско-юношеские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военно-патриотические, военно-исторические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клубы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7694"/>
            <a:ext cx="45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профильные специализированные формирования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юнармейцев (юных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летчиков, моряков, десантников, танкистов,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и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другие)</a:t>
            </a:r>
          </a:p>
        </p:txBody>
      </p:sp>
      <p:pic>
        <p:nvPicPr>
          <p:cNvPr id="21" name="Picture 4" descr="C:\Documents and Settings\user\Рабочий стол\26-03-2013_21-12-06\P108034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518" t="25511" r="17021" b="4766"/>
          <a:stretch/>
        </p:blipFill>
        <p:spPr bwMode="auto">
          <a:xfrm>
            <a:off x="827584" y="771550"/>
            <a:ext cx="1594979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331640" y="123478"/>
            <a:ext cx="7272808" cy="54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9A0000"/>
                </a:solidFill>
                <a:latin typeface="Arial Narrow" pitchFamily="34" charset="0"/>
              </a:rPr>
              <a:t>УЧАСТНИКИ ЮНАРМЕЙСКОГО ДВИЖЕНИЯ</a:t>
            </a:r>
            <a:endParaRPr lang="ru-RU" sz="22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4011910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юнармейские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посты у Вечного огня, обелисков,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мемориалов, участие в воинских </a:t>
            </a:r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р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итуалах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32040" y="843558"/>
            <a:ext cx="3816424" cy="1747356"/>
            <a:chOff x="4788024" y="2571750"/>
            <a:chExt cx="3816424" cy="1747356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571750"/>
              <a:ext cx="1656184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E:\клубы000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571750"/>
              <a:ext cx="1728192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9" name="Прямоугольник 8"/>
            <p:cNvSpPr/>
            <p:nvPr/>
          </p:nvSpPr>
          <p:spPr>
            <a:xfrm>
              <a:off x="4788024" y="3795886"/>
              <a:ext cx="38164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9A0000"/>
                  </a:solidFill>
                  <a:latin typeface="Arial Narrow" pitchFamily="34" charset="0"/>
                </a:rPr>
                <a:t>в</a:t>
              </a:r>
              <a:r>
                <a:rPr lang="ru-RU" sz="1400" dirty="0" smtClean="0">
                  <a:solidFill>
                    <a:srgbClr val="9A0000"/>
                  </a:solidFill>
                  <a:latin typeface="Arial Narrow" pitchFamily="34" charset="0"/>
                </a:rPr>
                <a:t>сероссийские молодежные </a:t>
              </a:r>
              <a:r>
                <a:rPr lang="ru-RU" sz="1400" dirty="0">
                  <a:solidFill>
                    <a:srgbClr val="9A0000"/>
                  </a:solidFill>
                  <a:latin typeface="Arial Narrow" pitchFamily="34" charset="0"/>
                </a:rPr>
                <a:t>спартакиады по военно-прикладным видам спорта, сдача норм </a:t>
              </a:r>
              <a:r>
                <a:rPr lang="ru-RU" sz="1400" dirty="0" smtClean="0">
                  <a:solidFill>
                    <a:srgbClr val="9A0000"/>
                  </a:solidFill>
                  <a:latin typeface="Arial Narrow" pitchFamily="34" charset="0"/>
                </a:rPr>
                <a:t>ГТО   </a:t>
              </a:r>
              <a:endParaRPr lang="ru-RU" sz="1400" dirty="0">
                <a:solidFill>
                  <a:srgbClr val="9A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27" name="Picture 2" descr="http://media.baltinfo.ru/photo/new/422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2787774"/>
            <a:ext cx="1572311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" name="Прямоугольник 27"/>
          <p:cNvSpPr/>
          <p:nvPr/>
        </p:nvSpPr>
        <p:spPr>
          <a:xfrm>
            <a:off x="4860032" y="4011910"/>
            <a:ext cx="1827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детско-юношеские 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поисковые отряды </a:t>
            </a:r>
            <a:endParaRPr lang="ru-RU" sz="14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3333" r="10209" b="6667"/>
          <a:stretch/>
        </p:blipFill>
        <p:spPr bwMode="auto">
          <a:xfrm>
            <a:off x="827584" y="2787775"/>
            <a:ext cx="1814520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395536" y="4011910"/>
            <a:ext cx="2598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9A0000"/>
                </a:solidFill>
                <a:latin typeface="Arial Narrow" pitchFamily="34" charset="0"/>
              </a:rPr>
              <a:t>в</a:t>
            </a:r>
            <a:r>
              <a:rPr lang="ru-RU" sz="1400" dirty="0" smtClean="0">
                <a:solidFill>
                  <a:srgbClr val="9A0000"/>
                </a:solidFill>
                <a:latin typeface="Arial Narrow" pitchFamily="34" charset="0"/>
              </a:rPr>
              <a:t>сероссийские молодежные военно-патриотические игры, олимпиады, конкурсы</a:t>
            </a:r>
            <a:endParaRPr lang="ru-RU" sz="1400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6823" y="4296495"/>
            <a:ext cx="75055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A0000"/>
                </a:solidFill>
              </a:rPr>
              <a:t>        </a:t>
            </a:r>
            <a:endParaRPr lang="ru-RU" sz="15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13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84940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4" r="17406"/>
          <a:stretch/>
        </p:blipFill>
        <p:spPr>
          <a:xfrm>
            <a:off x="5295637" y="1491630"/>
            <a:ext cx="3480552" cy="3139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950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 panose="020B0606020202030204" pitchFamily="34" charset="0"/>
              </a:rPr>
              <a:t>Начальник Главного штаба </a:t>
            </a:r>
          </a:p>
          <a:p>
            <a:pPr algn="ctr"/>
            <a:r>
              <a:rPr lang="ru-RU" sz="2200" b="1" dirty="0" smtClean="0">
                <a:solidFill>
                  <a:srgbClr val="9A0000"/>
                </a:solidFill>
                <a:latin typeface="Arial Narrow" panose="020B0606020202030204" pitchFamily="34" charset="0"/>
              </a:rPr>
              <a:t>военно-патриотического движения «</a:t>
            </a:r>
            <a:r>
              <a:rPr lang="ru-RU" sz="2200" b="1" dirty="0" err="1" smtClean="0">
                <a:solidFill>
                  <a:srgbClr val="9A0000"/>
                </a:solidFill>
                <a:latin typeface="Arial Narrow" panose="020B0606020202030204" pitchFamily="34" charset="0"/>
              </a:rPr>
              <a:t>Юнармия</a:t>
            </a:r>
            <a:r>
              <a:rPr lang="ru-RU" sz="2200" b="1" dirty="0" smtClean="0">
                <a:solidFill>
                  <a:srgbClr val="9A0000"/>
                </a:solidFill>
                <a:latin typeface="Arial Narrow" panose="020B0606020202030204" pitchFamily="34" charset="0"/>
              </a:rPr>
              <a:t>»</a:t>
            </a:r>
            <a:endParaRPr lang="ru-RU" sz="2200" b="1" dirty="0">
              <a:solidFill>
                <a:srgbClr val="9A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35646"/>
            <a:ext cx="4948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A0000"/>
                </a:solidFill>
              </a:rPr>
              <a:t>- Чемпион </a:t>
            </a:r>
            <a:r>
              <a:rPr lang="ru-RU" dirty="0">
                <a:solidFill>
                  <a:srgbClr val="9A0000"/>
                </a:solidFill>
              </a:rPr>
              <a:t>Олимпийских игр (2014)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Серебряный </a:t>
            </a:r>
            <a:r>
              <a:rPr lang="ru-RU" dirty="0">
                <a:solidFill>
                  <a:srgbClr val="9A0000"/>
                </a:solidFill>
              </a:rPr>
              <a:t>призер чемпионата мира (2008, 2013)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Чемпион </a:t>
            </a:r>
            <a:r>
              <a:rPr lang="ru-RU" dirty="0">
                <a:solidFill>
                  <a:srgbClr val="9A0000"/>
                </a:solidFill>
              </a:rPr>
              <a:t>Европы (2009)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Серебряный </a:t>
            </a:r>
            <a:r>
              <a:rPr lang="ru-RU" dirty="0">
                <a:solidFill>
                  <a:srgbClr val="9A0000"/>
                </a:solidFill>
              </a:rPr>
              <a:t>призер чемпионата </a:t>
            </a:r>
            <a:r>
              <a:rPr lang="ru-RU" dirty="0" smtClean="0">
                <a:solidFill>
                  <a:srgbClr val="9A0000"/>
                </a:solidFill>
              </a:rPr>
              <a:t>      Европы </a:t>
            </a:r>
            <a:r>
              <a:rPr lang="ru-RU" dirty="0">
                <a:solidFill>
                  <a:srgbClr val="9A0000"/>
                </a:solidFill>
              </a:rPr>
              <a:t>(2007, 2011, 2012)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Заслуженный </a:t>
            </a:r>
            <a:r>
              <a:rPr lang="ru-RU" dirty="0">
                <a:solidFill>
                  <a:srgbClr val="9A0000"/>
                </a:solidFill>
              </a:rPr>
              <a:t>мастер спорта 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Награжден Орденом Дружбы</a:t>
            </a:r>
          </a:p>
          <a:p>
            <a:r>
              <a:rPr lang="ru-RU" dirty="0" smtClean="0">
                <a:solidFill>
                  <a:srgbClr val="9A0000"/>
                </a:solidFill>
              </a:rPr>
              <a:t>- Инструктор по спорту Центрального спортивного клуба Армии</a:t>
            </a:r>
            <a:endParaRPr lang="ru-RU" dirty="0"/>
          </a:p>
        </p:txBody>
      </p:sp>
      <p:pic>
        <p:nvPicPr>
          <p:cNvPr id="5" name="Изображение 9" descr="image-14-02-16-11-51-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9872" y="339502"/>
            <a:ext cx="1259632" cy="148017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06320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1259632" y="267494"/>
            <a:ext cx="7272808" cy="54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9A0000"/>
                </a:solidFill>
                <a:latin typeface="Arial Narrow" pitchFamily="34" charset="0"/>
              </a:rPr>
              <a:t>АТРИБУТЫ И СИМВОЛЫ ЮНАРМИИ</a:t>
            </a:r>
            <a:endParaRPr lang="ru-RU" sz="22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static.novayagazeta.ru/storage/content/pictures/25833/content_RIAN_3066420.HR.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8672">
            <a:off x="676791" y="920306"/>
            <a:ext cx="3024336" cy="2017175"/>
          </a:xfrm>
          <a:prstGeom prst="rect">
            <a:avLst/>
          </a:prstGeom>
          <a:noFill/>
        </p:spPr>
      </p:pic>
      <p:pic>
        <p:nvPicPr>
          <p:cNvPr id="2052" name="Picture 4" descr="https://im0-tub-ru.yandex.net/i?id=ca879d17eda07b4777b43a4a146a8376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7314">
            <a:off x="5415668" y="959007"/>
            <a:ext cx="2915280" cy="2311817"/>
          </a:xfrm>
          <a:prstGeom prst="rect">
            <a:avLst/>
          </a:prstGeom>
          <a:noFill/>
        </p:spPr>
      </p:pic>
      <p:pic>
        <p:nvPicPr>
          <p:cNvPr id="2054" name="Picture 6" descr="https://xn--d1acvx9d.xn--90anlfbebar6i.xn--p1ai/files/morf/unarmiya_1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499742"/>
            <a:ext cx="3661170" cy="2290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784940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лубы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62700" y="2931790"/>
            <a:ext cx="2777452" cy="193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user\Рабочий стол\26-03-2013_21-12-06\P10803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519" t="20886" r="9615"/>
          <a:stretch/>
        </p:blipFill>
        <p:spPr bwMode="auto">
          <a:xfrm>
            <a:off x="467544" y="2931790"/>
            <a:ext cx="2499707" cy="192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user\Рабочий стол\26-03-2013_21-12-06\фото - 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250" t="5521" r="8688" b="53723"/>
          <a:stretch/>
        </p:blipFill>
        <p:spPr bwMode="auto">
          <a:xfrm>
            <a:off x="6146622" y="2931790"/>
            <a:ext cx="252983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1560" y="19548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ВОЕННО-ПАТРИОТИЧЕСКОЕ ВОСПИТАНИЕ МОЛОДЕЖИ</a:t>
            </a:r>
          </a:p>
          <a:p>
            <a:pPr algn="ctr"/>
            <a:r>
              <a:rPr lang="ru-RU" sz="2000" b="1" dirty="0" smtClean="0">
                <a:solidFill>
                  <a:srgbClr val="9A0000"/>
                </a:solidFill>
                <a:latin typeface="Arial Narrow" pitchFamily="34" charset="0"/>
              </a:rPr>
              <a:t>НА СОВРЕМЕННОМ ЭТАПЕ </a:t>
            </a:r>
            <a:endParaRPr lang="ru-RU" sz="20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7244" y="1203598"/>
            <a:ext cx="58272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В </a:t>
            </a: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Российской Федерации </a:t>
            </a: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более 5000 </a:t>
            </a: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патриотических организаций</a:t>
            </a: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, из которых свыше 2000 имеют</a:t>
            </a:r>
          </a:p>
          <a:p>
            <a:pPr algn="ctr"/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 </a:t>
            </a:r>
            <a:r>
              <a:rPr lang="ru-RU" dirty="0">
                <a:solidFill>
                  <a:srgbClr val="9A0000"/>
                </a:solidFill>
                <a:latin typeface="Arial Narrow" pitchFamily="34" charset="0"/>
              </a:rPr>
              <a:t>военно-патриотическую </a:t>
            </a:r>
            <a:r>
              <a:rPr lang="ru-RU" dirty="0" smtClean="0">
                <a:solidFill>
                  <a:srgbClr val="9A0000"/>
                </a:solidFill>
                <a:latin typeface="Arial Narrow" pitchFamily="34" charset="0"/>
              </a:rPr>
              <a:t>направленность.</a:t>
            </a:r>
            <a:endParaRPr lang="ru-RU" dirty="0">
              <a:solidFill>
                <a:srgbClr val="9A0000"/>
              </a:solidFill>
              <a:latin typeface="Arial Narrow" pitchFamily="34" charset="0"/>
            </a:endParaRPr>
          </a:p>
          <a:p>
            <a:pPr algn="ctr"/>
            <a:endParaRPr lang="ru-RU" sz="1100" b="1" dirty="0">
              <a:solidFill>
                <a:srgbClr val="9A0000"/>
              </a:solidFill>
              <a:latin typeface="Arial Narrow" pitchFamily="34" charset="0"/>
            </a:endParaRPr>
          </a:p>
        </p:txBody>
      </p:sp>
      <p:pic>
        <p:nvPicPr>
          <p:cNvPr id="10" name="Изображение 9" descr="image-14-02-16-11-51-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555526"/>
            <a:ext cx="2376264" cy="2792310"/>
          </a:xfrm>
          <a:prstGeom prst="rect">
            <a:avLst/>
          </a:prstGeom>
        </p:spPr>
      </p:pic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3295875" y="934250"/>
            <a:ext cx="5400600" cy="1584176"/>
          </a:xfrm>
          <a:prstGeom prst="roundRect">
            <a:avLst>
              <a:gd name="adj" fmla="val 20254"/>
            </a:avLst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-2426096" y="2399280"/>
            <a:ext cx="5170318" cy="31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460432" y="19548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9328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4242</TotalTime>
  <Words>409</Words>
  <Application>Microsoft Office PowerPoint</Application>
  <PresentationFormat>Экран (16:9)</PresentationFormat>
  <Paragraphs>90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Слайд 1</vt:lpstr>
      <vt:lpstr>НОРМАТИВНЫЕ ПРАВОВЫЕ АКТЫ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Встреча с родственниками Агеева Г.Д.</vt:lpstr>
      <vt:lpstr>Посвящение в ряды Юнармейцев</vt:lpstr>
      <vt:lpstr>Заседание круглого стола</vt:lpstr>
      <vt:lpstr>День памяти событиям Беслана</vt:lpstr>
      <vt:lpstr>9 мая и перезахоронение останков Советских солдат</vt:lpstr>
      <vt:lpstr>День неизвестного солдата</vt:lpstr>
      <vt:lpstr>День героя России</vt:lpstr>
      <vt:lpstr>Распространение листовок «Дорога памяти»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344</cp:revision>
  <cp:lastPrinted>2016-05-27T05:10:26Z</cp:lastPrinted>
  <dcterms:created xsi:type="dcterms:W3CDTF">2016-02-04T07:46:41Z</dcterms:created>
  <dcterms:modified xsi:type="dcterms:W3CDTF">2020-02-09T17:13:57Z</dcterms:modified>
</cp:coreProperties>
</file>